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handoutMasterIdLst>
    <p:handoutMasterId r:id="rId23"/>
  </p:handoutMasterIdLst>
  <p:sldIdLst>
    <p:sldId id="341" r:id="rId2"/>
    <p:sldId id="293" r:id="rId3"/>
    <p:sldId id="352" r:id="rId4"/>
    <p:sldId id="409" r:id="rId5"/>
    <p:sldId id="410" r:id="rId6"/>
    <p:sldId id="356" r:id="rId7"/>
    <p:sldId id="379" r:id="rId8"/>
    <p:sldId id="417" r:id="rId9"/>
    <p:sldId id="397" r:id="rId10"/>
    <p:sldId id="277" r:id="rId11"/>
    <p:sldId id="400" r:id="rId12"/>
    <p:sldId id="402" r:id="rId13"/>
    <p:sldId id="403" r:id="rId14"/>
    <p:sldId id="405" r:id="rId15"/>
    <p:sldId id="392" r:id="rId16"/>
    <p:sldId id="426" r:id="rId17"/>
    <p:sldId id="428" r:id="rId18"/>
    <p:sldId id="427" r:id="rId19"/>
    <p:sldId id="425" r:id="rId20"/>
    <p:sldId id="406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5" autoAdjust="0"/>
  </p:normalViewPr>
  <p:slideViewPr>
    <p:cSldViewPr>
      <p:cViewPr varScale="1">
        <p:scale>
          <a:sx n="79" d="100"/>
          <a:sy n="79" d="100"/>
        </p:scale>
        <p:origin x="108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8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Nonimmigrant Visas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439BA22-1057-4B4E-81A2-75F173773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28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F5A949A-9E58-4039-BF8E-D4CE68E3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4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5C0496-1828-4051-97EF-7A3F13EACAF3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DD0C58-7256-4FF4-BBF2-EE1B435E1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9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2529-7E65-43B4-B1C7-417578E125AA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526A-D0F0-4D6D-B71D-0E4177F3C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4733-A76E-4B23-8D34-F4A38EE58EB6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C810-75D1-4C0A-9BEF-982AD7C3A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2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CCE3-1F0B-4284-9E0B-6A13B8C90892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F00A3-4363-4D7A-81A5-BA9B3609D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3CF4-6D15-4E1C-B63D-BF36295E7EDE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842F-74D9-447A-9C9B-F8F7BE7C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2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F16A83-5C3F-42E4-936E-2CDD47025243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21567E-C201-4795-8B05-B1BC18697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32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8B4D1D-CB8F-4175-A781-27FB2C4BD55F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234861-85FF-4EFC-8820-038D92E2D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9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CCA357-1A0A-4792-81F8-4960A7B55DEF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4D764-A3F8-4342-B0B3-FF9DAE6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5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15093-989C-477B-82D4-6C25BA4537B2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1CF4C-E225-477C-8C53-27DC29F49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69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4F8D-27F7-41B7-BDC5-18630D4AAEA7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DA94E-5C2B-46B7-A625-56E95550E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9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8884E-4E90-4910-97B2-DFFE20379941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874ACB-218A-4673-B05F-D0F716889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64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24386D-CE10-45E6-B103-04FB20D37F84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EC2C42-ECA6-440C-A8C2-FEBC194DC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0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5D90BF-71EB-427B-B568-C56A12D541F4}" type="datetime7">
              <a:rPr lang="en-US"/>
              <a:pPr>
                <a:defRPr/>
              </a:pPr>
              <a:t>May-21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Higgs Fletcher &amp; Mack LLP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069F4E-123A-41CF-B5F8-F61CE9C6A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5" r:id="rId2"/>
    <p:sldLayoutId id="2147484050" r:id="rId3"/>
    <p:sldLayoutId id="2147484051" r:id="rId4"/>
    <p:sldLayoutId id="2147484052" r:id="rId5"/>
    <p:sldLayoutId id="2147484053" r:id="rId6"/>
    <p:sldLayoutId id="2147484046" r:id="rId7"/>
    <p:sldLayoutId id="2147484054" r:id="rId8"/>
    <p:sldLayoutId id="2147484055" r:id="rId9"/>
    <p:sldLayoutId id="2147484047" r:id="rId10"/>
    <p:sldLayoutId id="2147484048" r:id="rId11"/>
    <p:sldLayoutId id="214748405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state.gov/content/travel/en/legal/visa-law0/visa-bulletin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ryantz@higgslaw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larrabee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0263" y="2041525"/>
            <a:ext cx="6548437" cy="97155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Visa Options Available to Graduating International Students</a:t>
            </a:r>
            <a:endParaRPr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438400"/>
            <a:ext cx="8077200" cy="3657600"/>
          </a:xfrm>
        </p:spPr>
        <p:txBody>
          <a:bodyPr/>
          <a:lstStyle/>
          <a:p>
            <a:pPr marR="0" eaLnBrk="1" hangingPunct="1"/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Higgs Fletcher &amp; Mack LLP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altLang="en-US" sz="2000" dirty="0"/>
              <a:t>O-1 Visa:  Person with extraordinary ability in the sciences, arts, education, business or athletics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altLang="en-US" sz="2000" dirty="0"/>
              <a:t>Initial Period of admission is 3 years; eligible for extensions in 1-year increments</a:t>
            </a:r>
          </a:p>
          <a:p>
            <a:pPr marL="109537" indent="0" eaLnBrk="1" hangingPunct="1">
              <a:lnSpc>
                <a:spcPct val="90000"/>
              </a:lnSpc>
              <a:buSz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altLang="en-US" sz="2000" dirty="0"/>
              <a:t>Extraordinary ability in the sciences, education, business or athletics is defined as a level of expertise indicating that the person is one of the small percentage of persons who have risen to very top of their field of endeavor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8650"/>
            <a:ext cx="7629525" cy="611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 Visas: Extraordinary Aliens</a:t>
            </a:r>
          </a:p>
        </p:txBody>
      </p:sp>
      <p:sp>
        <p:nvSpPr>
          <p:cNvPr id="3891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EB-2 or EB-3, Three step process: </a:t>
            </a:r>
          </a:p>
          <a:p>
            <a:pPr marL="849313" lvl="1" indent="-457200" eaLnBrk="1" hangingPunct="1">
              <a:buFont typeface="+mj-lt"/>
              <a:buAutoNum type="arabicParenR"/>
            </a:pPr>
            <a:r>
              <a:rPr lang="en-US" altLang="en-US" dirty="0"/>
              <a:t>Labor Certification (LC), </a:t>
            </a:r>
          </a:p>
          <a:p>
            <a:pPr marL="849313" lvl="1" indent="-457200" eaLnBrk="1" hangingPunct="1">
              <a:buFont typeface="+mj-lt"/>
              <a:buAutoNum type="arabicParenR"/>
            </a:pPr>
            <a:r>
              <a:rPr lang="en-US" altLang="en-US" dirty="0"/>
              <a:t>I-140 immigrant petition, </a:t>
            </a:r>
          </a:p>
          <a:p>
            <a:pPr marL="849313" lvl="1" indent="-457200" eaLnBrk="1" hangingPunct="1">
              <a:buFont typeface="+mj-lt"/>
              <a:buAutoNum type="arabicParenR"/>
            </a:pPr>
            <a:r>
              <a:rPr lang="en-US" altLang="en-US" dirty="0"/>
              <a:t>I-485 Adjustment of Status (or Consular Processing (CP)). </a:t>
            </a:r>
          </a:p>
          <a:p>
            <a:pPr eaLnBrk="1" hangingPunct="1"/>
            <a:r>
              <a:rPr lang="en-US" altLang="en-US" dirty="0"/>
              <a:t>Final goal – the green card</a:t>
            </a:r>
          </a:p>
          <a:p>
            <a:pPr eaLnBrk="1" hangingPunct="1"/>
            <a:r>
              <a:rPr lang="en-US" altLang="en-US" dirty="0"/>
              <a:t>Note: Family-based immigration as alternative option if eligible.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Permanent Residency Process – the Employment-Based Green Card</a:t>
            </a:r>
          </a:p>
        </p:txBody>
      </p:sp>
      <p:sp>
        <p:nvSpPr>
          <p:cNvPr id="481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19100" indent="-382588" eaLnBrk="1" hangingPunct="1">
              <a:lnSpc>
                <a:spcPct val="80000"/>
              </a:lnSpc>
              <a:buFont typeface="Wingdings 2" pitchFamily="18" charset="2"/>
              <a:buChar char=""/>
            </a:pPr>
            <a:endParaRPr lang="en-US" altLang="en-US" sz="2000" dirty="0"/>
          </a:p>
          <a:p>
            <a:pPr marL="419100" indent="-382588" eaLnBrk="1" hangingPunct="1">
              <a:lnSpc>
                <a:spcPct val="80000"/>
              </a:lnSpc>
              <a:buFont typeface="Wingdings 2" pitchFamily="18" charset="2"/>
              <a:buChar char=""/>
            </a:pPr>
            <a:r>
              <a:rPr lang="en-US" altLang="en-US" sz="2000" dirty="0"/>
              <a:t>Second Preference</a:t>
            </a:r>
          </a:p>
          <a:p>
            <a:pPr marL="722313" lvl="1" indent="-273050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altLang="en-US" sz="1800" dirty="0"/>
              <a:t>National Interest Waivers </a:t>
            </a:r>
          </a:p>
          <a:p>
            <a:pPr marL="722313" lvl="1" indent="-273050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altLang="en-US" sz="1800" dirty="0"/>
              <a:t>LC for jobs requiring the minimum of a Master’s degree or a Bachelor’s degree and 5 years or progressive experience (Three Step Processing)</a:t>
            </a:r>
          </a:p>
          <a:p>
            <a:pPr marL="419100" indent="-382588" eaLnBrk="1" hangingPunct="1">
              <a:lnSpc>
                <a:spcPct val="80000"/>
              </a:lnSpc>
              <a:buFont typeface="Wingdings 2" pitchFamily="18" charset="2"/>
              <a:buChar char=""/>
            </a:pPr>
            <a:endParaRPr lang="en-US" altLang="en-US" sz="2000" dirty="0"/>
          </a:p>
          <a:p>
            <a:pPr marL="419100" indent="-382588" eaLnBrk="1" hangingPunct="1">
              <a:lnSpc>
                <a:spcPct val="80000"/>
              </a:lnSpc>
              <a:buFont typeface="Wingdings 2" pitchFamily="18" charset="2"/>
              <a:buChar char=""/>
            </a:pPr>
            <a:r>
              <a:rPr lang="en-US" altLang="en-US" sz="2000" dirty="0"/>
              <a:t>Third Preference</a:t>
            </a:r>
          </a:p>
          <a:p>
            <a:pPr marL="722313" lvl="1" indent="-273050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altLang="en-US" sz="1800" dirty="0"/>
              <a:t>LC for jobs requiring the minimum of a Bachelor’s degree (Three Step Processing)</a:t>
            </a:r>
          </a:p>
          <a:p>
            <a:pPr marL="1004888" lvl="2" indent="-255588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700" dirty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Employment Based Immigration (continued)</a:t>
            </a:r>
          </a:p>
        </p:txBody>
      </p:sp>
      <p:sp>
        <p:nvSpPr>
          <p:cNvPr id="5120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Visa Backlogs for individuals are determined by country of birth, preference category, and priority date.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Visa Bulletin:  </a:t>
            </a:r>
            <a:r>
              <a:rPr lang="en-US" altLang="en-US" sz="2400" dirty="0">
                <a:hlinkClick r:id="rId3"/>
              </a:rPr>
              <a:t>https://travel.state.gov/content/travel/en/legal/visa-law0/visa-bulletin.html</a:t>
            </a:r>
            <a:r>
              <a:rPr lang="en-US" altLang="en-US" sz="2400" dirty="0"/>
              <a:t> 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 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Why Preference Categories Matter</a:t>
            </a:r>
          </a:p>
        </p:txBody>
      </p:sp>
      <p:sp>
        <p:nvSpPr>
          <p:cNvPr id="5222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Company asks the DOL (Department of Labor) for permission to hire a foreign worker on a more permanent basis because they cannot find US workers who are able, willing, and qualified for the role.  </a:t>
            </a:r>
          </a:p>
          <a:p>
            <a:pPr marL="109537" indent="0" eaLnBrk="1" hangingPunct="1">
              <a:lnSpc>
                <a:spcPct val="8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Recruitment over a six-month period – ads, internet, etc.  Results provided to DOL.  Standard is minimally qualified; not best candidate.</a:t>
            </a:r>
          </a:p>
          <a:p>
            <a:pPr marL="109537" indent="0" eaLnBrk="1" hangingPunct="1">
              <a:lnSpc>
                <a:spcPct val="8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Pursuant to new DOL Regulations, employers are responsible for payment of fees associated with the labor certification application.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800"/>
            <a:ext cx="8229600" cy="604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Labor Cert (LC) process</a:t>
            </a:r>
          </a:p>
        </p:txBody>
      </p:sp>
      <p:sp>
        <p:nvSpPr>
          <p:cNvPr id="5325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95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Identify job, minimum requirements (Degree, licensure, experience and skills)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File for “Prevailing Wage Determination” (PWD) / takes approx. 150 days to receive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Recruitment process will begin in parallel with PWD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Review resumes, conclude recruiting, wait 30 days, file PERM with DOL (7+ months; 11+ if audit issued)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508000"/>
            <a:ext cx="7627938" cy="909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PERM Processing Steps &amp; Timelines – Get started early!</a:t>
            </a:r>
          </a:p>
        </p:txBody>
      </p:sp>
      <p:sp>
        <p:nvSpPr>
          <p:cNvPr id="5427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F475E0-2A78-4298-AE55-585E49FBA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priority date is current, may be eligible to file I-140 Petition and I-485 (Green Card) Application concurrently.</a:t>
            </a:r>
          </a:p>
          <a:p>
            <a:r>
              <a:rPr lang="en-US" dirty="0"/>
              <a:t>Also file I-765 (Employment Authorization Document-EAD) and I-131 (Advance Parole Travel Document-AP) with green card application</a:t>
            </a:r>
          </a:p>
          <a:p>
            <a:r>
              <a:rPr lang="en-US" dirty="0"/>
              <a:t>EAD/AP Applications can take 4-6+ months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AC8D2A-1B1F-41DE-B9C8-7A4AC3D2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PERM Certification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D16BD-A30B-4653-9D8F-84AAECE6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Higgs Fletcher &amp; Mack LLP</a:t>
            </a:r>
          </a:p>
        </p:txBody>
      </p:sp>
    </p:spTree>
    <p:extLst>
      <p:ext uri="{BB962C8B-B14F-4D97-AF65-F5344CB8AC3E}">
        <p14:creationId xmlns:p14="http://schemas.microsoft.com/office/powerpoint/2010/main" val="3412177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D9AC05-C51B-41F5-8828-26CDC6FF6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Extraordinary Ability in the sciences, arts, education, business, etc.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Outstanding Professors and researchers, demonstrating international recognition and at least 3 years of experience in teaching or research, and intending to work in teaching or research.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45736A-3065-4CAD-B2DC-4F8EE3A2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Employment-Based Immigration: First Preference EB-1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1F321-96C5-4195-9618-5AB8AC66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Higgs Fletcher &amp; Mack LLP</a:t>
            </a:r>
          </a:p>
        </p:txBody>
      </p:sp>
    </p:spTree>
    <p:extLst>
      <p:ext uri="{BB962C8B-B14F-4D97-AF65-F5344CB8AC3E}">
        <p14:creationId xmlns:p14="http://schemas.microsoft.com/office/powerpoint/2010/main" val="760943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AA557-F950-4422-A042-D932BD8F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nonimmigrant visa types are single-intent, including F-1/J-1 (exception: H-1B)</a:t>
            </a:r>
          </a:p>
          <a:p>
            <a:r>
              <a:rPr lang="en-US" dirty="0"/>
              <a:t>Special considerations while pursuing a green card in a single-intent visa status:</a:t>
            </a:r>
          </a:p>
          <a:p>
            <a:pPr lvl="1"/>
            <a:r>
              <a:rPr lang="en-US" dirty="0"/>
              <a:t>When entering the U.S. with an F-1 visa, your intent is to continue academic program/training, not to pursue permanent residency.</a:t>
            </a:r>
          </a:p>
          <a:p>
            <a:pPr lvl="1"/>
            <a:r>
              <a:rPr lang="en-US" dirty="0"/>
              <a:t>Travel restrictions while green card application pending.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9860A-E684-4563-9A34-378CF32B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 ON NONIMMIGRANT INTENT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A4C2C-8CCB-4D5F-BC7F-13371688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Higgs Fletcher &amp; Mack LLP</a:t>
            </a:r>
          </a:p>
        </p:txBody>
      </p:sp>
    </p:spTree>
    <p:extLst>
      <p:ext uri="{BB962C8B-B14F-4D97-AF65-F5344CB8AC3E}">
        <p14:creationId xmlns:p14="http://schemas.microsoft.com/office/powerpoint/2010/main" val="239062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3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897188"/>
            <a:ext cx="1838325" cy="1695450"/>
          </a:xfrm>
          <a:noFill/>
        </p:spPr>
      </p:pic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QUESTIONS &amp; ANSWERS</a:t>
            </a:r>
          </a:p>
        </p:txBody>
      </p:sp>
      <p:sp>
        <p:nvSpPr>
          <p:cNvPr id="6144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Allows an Individual to enter the U.S. temporarily for a specific purpose.</a:t>
            </a:r>
          </a:p>
          <a:p>
            <a:pPr eaLnBrk="1" hangingPunct="1"/>
            <a:r>
              <a:rPr lang="en-US" altLang="en-US" dirty="0"/>
              <a:t>Visa categories range from A to V.</a:t>
            </a:r>
          </a:p>
          <a:p>
            <a:pPr eaLnBrk="1" hangingPunct="1"/>
            <a:r>
              <a:rPr lang="en-US" altLang="en-US" dirty="0"/>
              <a:t>Nonimmigrant visa categories cover a wide range of activities including employment, education, leisure travel and joining family members.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4000" dirty="0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is a nonimmigrant visa?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Thank You!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dirty="0"/>
              <a:t>Zane Bryant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dirty="0">
                <a:hlinkClick r:id="rId3"/>
              </a:rPr>
              <a:t>bryantz@higgslaw.com</a:t>
            </a:r>
            <a:r>
              <a:rPr lang="en-US" altLang="en-US" sz="1400" b="1" dirty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/>
              <a:t>Higgs Fletcher &amp; Mack LLP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/>
              <a:t>401 West A Street, Suite 2600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/>
              <a:t>San Diego, CA 92101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/>
              <a:t>Direct:  619-595-4207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/>
              <a:t>Website: </a:t>
            </a:r>
            <a:r>
              <a:rPr lang="en-US" altLang="en-US" sz="1600" dirty="0">
                <a:hlinkClick r:id="rId4"/>
              </a:rPr>
              <a:t>www.higgslaw.com</a:t>
            </a:r>
            <a:r>
              <a:rPr lang="en-US" altLang="en-US" sz="2000" dirty="0"/>
              <a:t> </a:t>
            </a:r>
          </a:p>
        </p:txBody>
      </p:sp>
      <p:sp>
        <p:nvSpPr>
          <p:cNvPr id="6246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265113" y="1435926"/>
            <a:ext cx="8229600" cy="4525962"/>
          </a:xfrm>
        </p:spPr>
        <p:txBody>
          <a:bodyPr/>
          <a:lstStyle/>
          <a:p>
            <a:pPr eaLnBrk="1" hangingPunct="1"/>
            <a:endParaRPr lang="en-US" altLang="en-US" sz="4000" dirty="0"/>
          </a:p>
          <a:p>
            <a:pPr eaLnBrk="1" hangingPunct="1"/>
            <a:r>
              <a:rPr lang="en-US" altLang="en-US" sz="4000" dirty="0"/>
              <a:t>Visitor’s Visas (B-1/B-2)</a:t>
            </a:r>
          </a:p>
          <a:p>
            <a:pPr eaLnBrk="1" hangingPunct="1"/>
            <a:r>
              <a:rPr lang="en-US" altLang="en-US" sz="4000" dirty="0"/>
              <a:t>Student visas (F-1, J-1)</a:t>
            </a:r>
          </a:p>
          <a:p>
            <a:pPr eaLnBrk="1" hangingPunct="1"/>
            <a:r>
              <a:rPr lang="en-US" altLang="en-US" sz="4000" dirty="0"/>
              <a:t>Work Visas (H-1B, H-1B1, E-3, TN, O-1)</a:t>
            </a: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Common Types of Nonimmigrant Visas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F-1 Curricular Practical Training (CPT) for work authorization/internship prior to completion of degree program.</a:t>
            </a:r>
          </a:p>
          <a:p>
            <a:pPr eaLnBrk="1" hangingPunct="1"/>
            <a:r>
              <a:rPr lang="en-US" altLang="en-US" sz="2400" dirty="0"/>
              <a:t>F-1 Optional Practical Training (OPT) for post-degree work authorization.</a:t>
            </a:r>
          </a:p>
          <a:p>
            <a:pPr eaLnBrk="1" hangingPunct="1"/>
            <a:r>
              <a:rPr lang="en-US" altLang="en-US" sz="2400" dirty="0"/>
              <a:t>J-1 Exchange Visitors; potentially subject to 2-year home residency requirement.</a:t>
            </a:r>
          </a:p>
          <a:p>
            <a:pPr eaLnBrk="1" hangingPunct="1"/>
            <a:r>
              <a:rPr lang="en-US" altLang="en-US" sz="2400" dirty="0"/>
              <a:t>TN provides employment authorization and is available only to citizens of Canada and Mexico.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Common Types of Nonimmigrant Visas, Part II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H-1B specialty occupation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H-1B1 for Singaporean citizens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H-1B1 for Chilean citizens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H-1B for employees of non-profit/government/research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E-3 specialty occupation for Australian citizens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O-1 individual of extraordinary ability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Common Types of Nonimmigrant Visas, Part III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H-1B category is a temporary employment classification designed to allow U.S. employers to employ individuals in specialty occupations.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It can be valid for a </a:t>
            </a:r>
            <a:r>
              <a:rPr lang="en-US" altLang="en-US" sz="2400" u="sng" dirty="0"/>
              <a:t>maximum of six years</a:t>
            </a:r>
            <a:r>
              <a:rPr lang="en-US" altLang="en-US" sz="2400" dirty="0"/>
              <a:t>. The initial petition is approved for a maximum of three years.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Two options: 1) H-1B CAP or 2) Employment with CAP-exempt non-profit/government/research organizations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May be eligible for H-1B employment with cap-subject employer if concurrently employed with cap-exempt organization.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H-1B Visa</a:t>
            </a:r>
          </a:p>
        </p:txBody>
      </p:sp>
      <p:sp>
        <p:nvSpPr>
          <p:cNvPr id="2970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Cap of 65,000 H-1B visas per year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Additional 20,000 H-1B visas for Individuals who have a Master’s degree from a U.S. University</a:t>
            </a:r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eaLnBrk="1" hangingPunct="1"/>
            <a:r>
              <a:rPr lang="en-US" altLang="en-US" sz="2000" dirty="0"/>
              <a:t>FY 2022 runs from October 1, 2021 to September 30, 2022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***Approximately 1 in 3 chance of selection.***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H-1B CAP</a:t>
            </a:r>
          </a:p>
        </p:txBody>
      </p:sp>
      <p:sp>
        <p:nvSpPr>
          <p:cNvPr id="317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-63 categories of professionals eligible for TN status, including </a:t>
            </a:r>
            <a:r>
              <a:rPr lang="en-US" altLang="en-US" sz="2800" dirty="0"/>
              <a:t>Dentists.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/>
              <a:t>-Canadians may apply at a port of entry, or they may apply to change their status while present in the U.S.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/>
              <a:t>-Mexican nationals may change status or apply for a visa stamp at an Embassy/Consulate abroad.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TN Visa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Nonimmigrant status similar to the H-1B in that the E-3 is available for individuals who will perform services in a “specialty occupation”; prevailing wage/LCA required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Valid in 2-year increments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If individual is outside the U.S., must apply for E-3 at U.S. consulate abroad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E-3 change of status and extension of stay may be filed with USCIS in the U.S.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E-3 Visas: Australians</a:t>
            </a:r>
          </a:p>
        </p:txBody>
      </p:sp>
      <p:sp>
        <p:nvSpPr>
          <p:cNvPr id="348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Higgs Fletcher &amp; Mack LLP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rgbClr val="35385A"/>
      </a:dk1>
      <a:lt1>
        <a:sysClr val="window" lastClr="FFFFFF"/>
      </a:lt1>
      <a:dk2>
        <a:srgbClr val="35385A"/>
      </a:dk2>
      <a:lt2>
        <a:srgbClr val="DEF5FA"/>
      </a:lt2>
      <a:accent1>
        <a:srgbClr val="6DAA2D"/>
      </a:accent1>
      <a:accent2>
        <a:srgbClr val="92D05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rgbClr val="35385A"/>
    </a:dk1>
    <a:lt1>
      <a:sysClr val="window" lastClr="FFFFFF"/>
    </a:lt1>
    <a:dk2>
      <a:srgbClr val="35385A"/>
    </a:dk2>
    <a:lt2>
      <a:srgbClr val="DEF5FA"/>
    </a:lt2>
    <a:accent1>
      <a:srgbClr val="6DAA2D"/>
    </a:accent1>
    <a:accent2>
      <a:srgbClr val="92D05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4">
    <a:dk1>
      <a:srgbClr val="35385A"/>
    </a:dk1>
    <a:lt1>
      <a:sysClr val="window" lastClr="FFFFFF"/>
    </a:lt1>
    <a:dk2>
      <a:srgbClr val="35385A"/>
    </a:dk2>
    <a:lt2>
      <a:srgbClr val="DEF5FA"/>
    </a:lt2>
    <a:accent1>
      <a:srgbClr val="6DAA2D"/>
    </a:accent1>
    <a:accent2>
      <a:srgbClr val="92D05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rgbClr val="35385A"/>
    </a:dk1>
    <a:lt1>
      <a:sysClr val="window" lastClr="FFFFFF"/>
    </a:lt1>
    <a:dk2>
      <a:srgbClr val="35385A"/>
    </a:dk2>
    <a:lt2>
      <a:srgbClr val="DEF5FA"/>
    </a:lt2>
    <a:accent1>
      <a:srgbClr val="6DAA2D"/>
    </a:accent1>
    <a:accent2>
      <a:srgbClr val="92D05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4">
    <a:dk1>
      <a:srgbClr val="35385A"/>
    </a:dk1>
    <a:lt1>
      <a:sysClr val="window" lastClr="FFFFFF"/>
    </a:lt1>
    <a:dk2>
      <a:srgbClr val="35385A"/>
    </a:dk2>
    <a:lt2>
      <a:srgbClr val="DEF5FA"/>
    </a:lt2>
    <a:accent1>
      <a:srgbClr val="6DAA2D"/>
    </a:accent1>
    <a:accent2>
      <a:srgbClr val="92D050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1175</Words>
  <Application>Microsoft Office PowerPoint</Application>
  <PresentationFormat>On-screen Show (4:3)</PresentationFormat>
  <Paragraphs>140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Visa Options Available to Graduating International Students</vt:lpstr>
      <vt:lpstr>What is a nonimmigrant visa?</vt:lpstr>
      <vt:lpstr>Common Types of Nonimmigrant Visas</vt:lpstr>
      <vt:lpstr>Common Types of Nonimmigrant Visas, Part II</vt:lpstr>
      <vt:lpstr>Common Types of Nonimmigrant Visas, Part III</vt:lpstr>
      <vt:lpstr>H-1B Visa</vt:lpstr>
      <vt:lpstr>H-1B CAP</vt:lpstr>
      <vt:lpstr>TN Visa</vt:lpstr>
      <vt:lpstr>E-3 Visas: Australians</vt:lpstr>
      <vt:lpstr>O Visas: Extraordinary Aliens</vt:lpstr>
      <vt:lpstr>Permanent Residency Process – the Employment-Based Green Card</vt:lpstr>
      <vt:lpstr>Employment Based Immigration (continued)</vt:lpstr>
      <vt:lpstr>Why Preference Categories Matter</vt:lpstr>
      <vt:lpstr>The Labor Cert (LC) process</vt:lpstr>
      <vt:lpstr>PERM Processing Steps &amp; Timelines – Get started early!</vt:lpstr>
      <vt:lpstr>After PERM Certification</vt:lpstr>
      <vt:lpstr>Employment-Based Immigration: First Preference EB-1</vt:lpstr>
      <vt:lpstr>NOTE ON NONIMMIGRANT INTENT</vt:lpstr>
      <vt:lpstr>QUESTIONS &amp; ANSWERS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Nonimmigrant Visas, Permanent Resident Process &amp; I-9 Compliance</dc:title>
  <dc:creator>Bryant, Zane</dc:creator>
  <cp:lastModifiedBy>Bryant, Zane</cp:lastModifiedBy>
  <cp:revision>20</cp:revision>
  <dcterms:created xsi:type="dcterms:W3CDTF">2012-05-14T17:04:05Z</dcterms:created>
  <dcterms:modified xsi:type="dcterms:W3CDTF">2021-05-17T17:20:55Z</dcterms:modified>
</cp:coreProperties>
</file>